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23" r:id="rId2"/>
    <p:sldId id="256" r:id="rId3"/>
    <p:sldId id="329" r:id="rId4"/>
    <p:sldId id="330" r:id="rId5"/>
    <p:sldId id="462" r:id="rId6"/>
    <p:sldId id="293" r:id="rId7"/>
    <p:sldId id="464" r:id="rId8"/>
    <p:sldId id="463" r:id="rId9"/>
    <p:sldId id="465" r:id="rId10"/>
    <p:sldId id="432" r:id="rId11"/>
    <p:sldId id="467" r:id="rId12"/>
    <p:sldId id="466" r:id="rId13"/>
    <p:sldId id="468" r:id="rId14"/>
    <p:sldId id="470" r:id="rId15"/>
    <p:sldId id="471" r:id="rId16"/>
    <p:sldId id="472" r:id="rId17"/>
    <p:sldId id="473" r:id="rId18"/>
    <p:sldId id="474" r:id="rId19"/>
    <p:sldId id="475" r:id="rId20"/>
    <p:sldId id="476" r:id="rId21"/>
    <p:sldId id="477" r:id="rId22"/>
    <p:sldId id="479" r:id="rId23"/>
    <p:sldId id="478" r:id="rId24"/>
    <p:sldId id="480" r:id="rId25"/>
    <p:sldId id="481" r:id="rId26"/>
    <p:sldId id="482" r:id="rId27"/>
    <p:sldId id="483" r:id="rId28"/>
    <p:sldId id="331" r:id="rId29"/>
    <p:sldId id="487" r:id="rId30"/>
    <p:sldId id="488" r:id="rId31"/>
    <p:sldId id="333" r:id="rId32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Đặt</a:t>
          </a:r>
          <a:r>
            <a:rPr lang="en-US" dirty="0" smtClean="0"/>
            <a:t> </a:t>
          </a:r>
          <a:r>
            <a:rPr lang="en-US" dirty="0" err="1" smtClean="0"/>
            <a:t>hàng</a:t>
          </a:r>
          <a:r>
            <a:rPr lang="en-US" dirty="0" smtClean="0"/>
            <a:t> NPL 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dirty="0" smtClean="0"/>
            <a:t>1.Trình </a:t>
          </a:r>
          <a:r>
            <a:rPr lang="en-US" sz="2000" dirty="0" err="1" smtClean="0"/>
            <a:t>bày</a:t>
          </a:r>
          <a:r>
            <a:rPr lang="en-US" sz="2000" dirty="0" smtClean="0"/>
            <a:t> </a:t>
          </a:r>
          <a:r>
            <a:rPr lang="en-US" sz="2000" dirty="0" err="1" smtClean="0"/>
            <a:t>thông</a:t>
          </a:r>
          <a:r>
            <a:rPr lang="en-US" sz="2000" dirty="0" smtClean="0"/>
            <a:t> tin </a:t>
          </a:r>
          <a:r>
            <a:rPr lang="en-US" sz="2000" dirty="0" err="1" smtClean="0"/>
            <a:t>trong</a:t>
          </a:r>
          <a:r>
            <a:rPr lang="en-US" sz="2000" dirty="0" smtClean="0"/>
            <a:t> </a:t>
          </a:r>
          <a:r>
            <a:rPr lang="en-US" sz="2000" dirty="0" err="1" smtClean="0"/>
            <a:t>giai</a:t>
          </a:r>
          <a:r>
            <a:rPr lang="en-US" sz="2000" dirty="0" smtClean="0"/>
            <a:t> </a:t>
          </a:r>
          <a:r>
            <a:rPr lang="en-US" sz="2000" dirty="0" err="1" smtClean="0"/>
            <a:t>đoạn</a:t>
          </a:r>
          <a:r>
            <a:rPr lang="en-US" sz="2000" dirty="0" smtClean="0"/>
            <a:t> </a:t>
          </a:r>
          <a:r>
            <a:rPr lang="en-US" sz="2000" dirty="0" err="1" smtClean="0"/>
            <a:t>phát</a:t>
          </a:r>
          <a:r>
            <a:rPr lang="en-US" sz="2000" dirty="0" smtClean="0"/>
            <a:t> </a:t>
          </a:r>
          <a:r>
            <a:rPr lang="en-US" sz="2000" dirty="0" err="1" smtClean="0"/>
            <a:t>triển</a:t>
          </a:r>
          <a:r>
            <a:rPr lang="en-US" sz="2000" dirty="0" smtClean="0"/>
            <a:t> NPL?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rgbClr val="000000"/>
              </a:solidFill>
            </a:rPr>
            <a:t>Quy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trình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phát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triển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và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đặt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hàng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vải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là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gì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Quy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trình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và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đặt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 NPL </a:t>
          </a:r>
          <a:r>
            <a:rPr lang="en-US" sz="1800" dirty="0" err="1" smtClean="0">
              <a:solidFill>
                <a:schemeClr val="bg1"/>
              </a:solidFill>
            </a:rPr>
            <a:t>là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gì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NPL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quá</a:t>
          </a:r>
          <a:r>
            <a:rPr lang="en-US" sz="3600" dirty="0" smtClean="0"/>
            <a:t> </a:t>
          </a:r>
          <a:r>
            <a:rPr lang="en-US" sz="3600" dirty="0" err="1" smtClean="0"/>
            <a:t>trình</a:t>
          </a:r>
          <a:r>
            <a:rPr lang="en-US" sz="3600" dirty="0" smtClean="0"/>
            <a:t> s</a:t>
          </a:r>
          <a:r>
            <a:rPr lang="vi-VN" sz="3600" dirty="0" smtClean="0"/>
            <a:t>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5B34FAE1-A74B-4C93-A86F-FC071E121A42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chất</a:t>
          </a:r>
          <a:r>
            <a:rPr lang="en-US" sz="3600" dirty="0" smtClean="0"/>
            <a:t> </a:t>
          </a:r>
          <a:r>
            <a:rPr lang="en-US" sz="3600" dirty="0" err="1" smtClean="0"/>
            <a:t>lượng</a:t>
          </a:r>
          <a:r>
            <a:rPr lang="en-US" sz="3600" dirty="0" smtClean="0"/>
            <a:t> s</a:t>
          </a:r>
          <a:r>
            <a:rPr lang="vi-VN" sz="3600" dirty="0" smtClean="0"/>
            <a:t>ản </a:t>
          </a:r>
          <a:r>
            <a:rPr lang="en-US" sz="3600" dirty="0" err="1" smtClean="0"/>
            <a:t>phẩm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DCF98DB-32D7-4605-8B04-1BB318FD2715}" type="parTrans" cxnId="{BFBEC3D6-890E-47B1-A52B-DF863DA68527}">
      <dgm:prSet/>
      <dgm:spPr/>
      <dgm:t>
        <a:bodyPr/>
        <a:lstStyle/>
        <a:p>
          <a:endParaRPr lang="en-US"/>
        </a:p>
      </dgm:t>
    </dgm:pt>
    <dgm:pt modelId="{8E802627-EFC4-4F22-88B2-EB5158715266}" type="sibTrans" cxnId="{BFBEC3D6-890E-47B1-A52B-DF863DA68527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3" custScaleY="45413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3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3" custScaleX="100505" custScaleY="42395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3" custScaleX="59524" custScaleY="33397" custLinFactNeighborX="7779" custLinFactNeighborY="-7012"/>
      <dgm:spPr/>
      <dgm:t>
        <a:bodyPr/>
        <a:lstStyle/>
        <a:p>
          <a:endParaRPr lang="en-US"/>
        </a:p>
      </dgm:t>
    </dgm:pt>
    <dgm:pt modelId="{3BB122FE-5CF5-4B51-AE43-C61F6D1EA422}" type="pres">
      <dgm:prSet presAssocID="{AB3D424E-5F1E-4D0C-9EA4-120A954EFBB9}" presName="sibTrans" presStyleCnt="0"/>
      <dgm:spPr/>
    </dgm:pt>
    <dgm:pt modelId="{20079347-B2EC-470E-8708-4355BE7131FA}" type="pres">
      <dgm:prSet presAssocID="{5B34FAE1-A74B-4C93-A86F-FC071E121A42}" presName="composite" presStyleCnt="0"/>
      <dgm:spPr/>
    </dgm:pt>
    <dgm:pt modelId="{DF8A684B-C4EF-439B-AE8F-F1A204FCB1CB}" type="pres">
      <dgm:prSet presAssocID="{5B34FAE1-A74B-4C93-A86F-FC071E121A42}" presName="rect1" presStyleLbl="trAlignAcc1" presStyleIdx="2" presStyleCnt="3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64A50-2F57-404B-B877-B58353EF7FB0}" type="pres">
      <dgm:prSet presAssocID="{5B34FAE1-A74B-4C93-A86F-FC071E121A42}" presName="rect2" presStyleLbl="fgImgPlace1" presStyleIdx="2" presStyleCnt="3" custScaleX="55391" custScaleY="33937" custLinFactNeighborX="5498" custLinFactNeighborY="2481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BFBEC3D6-890E-47B1-A52B-DF863DA68527}" srcId="{035FE34C-3491-475E-92E4-D89EC4D97ADE}" destId="{5B34FAE1-A74B-4C93-A86F-FC071E121A42}" srcOrd="2" destOrd="0" parTransId="{FDCF98DB-32D7-4605-8B04-1BB318FD2715}" sibTransId="{8E802627-EFC4-4F22-88B2-EB5158715266}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1B7C33EB-AD5B-48F6-8812-6ECD3F4A223E}" type="presOf" srcId="{5B34FAE1-A74B-4C93-A86F-FC071E121A42}" destId="{DF8A684B-C4EF-439B-AE8F-F1A204FCB1CB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  <dgm:cxn modelId="{36C2CE12-DBF7-4B61-A906-F9B94EFA2E47}" type="presParOf" srcId="{3722B7E0-7EE2-4442-AF6E-7C54FC0CA1D2}" destId="{3BB122FE-5CF5-4B51-AE43-C61F6D1EA422}" srcOrd="3" destOrd="0" presId="urn:microsoft.com/office/officeart/2008/layout/PictureStrips"/>
    <dgm:cxn modelId="{D8CA7062-299F-45B0-BE1E-CA94EEE284A0}" type="presParOf" srcId="{3722B7E0-7EE2-4442-AF6E-7C54FC0CA1D2}" destId="{20079347-B2EC-470E-8708-4355BE7131FA}" srcOrd="4" destOrd="0" presId="urn:microsoft.com/office/officeart/2008/layout/PictureStrips"/>
    <dgm:cxn modelId="{3195BC64-9128-43AA-8114-6C7DF4C5DBF1}" type="presParOf" srcId="{20079347-B2EC-470E-8708-4355BE7131FA}" destId="{DF8A684B-C4EF-439B-AE8F-F1A204FCB1CB}" srcOrd="0" destOrd="0" presId="urn:microsoft.com/office/officeart/2008/layout/PictureStrips"/>
    <dgm:cxn modelId="{115FC655-4C3B-428B-8000-A3B2AB662C82}" type="presParOf" srcId="{20079347-B2EC-470E-8708-4355BE7131FA}" destId="{12864A50-2F57-404B-B877-B58353EF7FB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56191" y="1812355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Đặt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hàng</a:t>
          </a:r>
          <a:r>
            <a:rPr lang="en-US" sz="3700" kern="1200" dirty="0" smtClean="0"/>
            <a:t> NPL </a:t>
          </a:r>
          <a:endParaRPr lang="en-US" sz="3700" kern="1200" dirty="0"/>
        </a:p>
      </dsp:txBody>
      <dsp:txXfrm>
        <a:off x="3910318" y="2134446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736553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1.Trình </a:t>
          </a:r>
          <a:r>
            <a:rPr lang="en-US" sz="2000" kern="1200" dirty="0" err="1" smtClean="0"/>
            <a:t>bày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thông</a:t>
          </a:r>
          <a:r>
            <a:rPr lang="en-US" sz="2000" kern="1200" dirty="0" smtClean="0"/>
            <a:t> tin </a:t>
          </a:r>
          <a:r>
            <a:rPr lang="en-US" sz="2000" kern="1200" dirty="0" err="1" smtClean="0"/>
            <a:t>trong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giai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đoạn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phát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triển</a:t>
          </a:r>
          <a:r>
            <a:rPr lang="en-US" sz="2000" kern="1200" dirty="0" smtClean="0"/>
            <a:t> NPL?</a:t>
          </a:r>
          <a:endParaRPr lang="en-US" sz="2000" kern="1200" dirty="0"/>
        </a:p>
      </dsp:txBody>
      <dsp:txXfrm>
        <a:off x="4037853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217032" y="2193353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rgbClr val="000000"/>
              </a:solidFill>
            </a:rPr>
            <a:t>Quy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trình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phát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triển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và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đặt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hàng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vải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là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gì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429150" y="2403853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81551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Quy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trình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và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đặt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 NPL </a:t>
          </a:r>
          <a:r>
            <a:rPr lang="en-US" sz="1800" kern="1200" dirty="0" err="1" smtClean="0">
              <a:solidFill>
                <a:schemeClr val="bg1"/>
              </a:solidFill>
            </a:rPr>
            <a:t>là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gì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9368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2011931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181028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0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0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100084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173330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NPL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quá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trình</a:t>
          </a:r>
          <a:r>
            <a:rPr lang="en-US" sz="3600" kern="1200" dirty="0" smtClean="0"/>
            <a:t> s</a:t>
          </a:r>
          <a:r>
            <a:rPr lang="vi-VN" sz="3600" kern="1200" dirty="0" smtClean="0"/>
            <a:t>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1733303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1809494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A684B-C4EF-439B-AE8F-F1A204FCB1CB}">
      <dsp:nvSpPr>
        <dsp:cNvPr id="0" name=""/>
        <dsp:cNvSpPr/>
      </dsp:nvSpPr>
      <dsp:spPr>
        <a:xfrm>
          <a:off x="156097" y="344932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chất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lượng</a:t>
          </a:r>
          <a:r>
            <a:rPr lang="en-US" sz="3600" kern="1200" dirty="0" smtClean="0"/>
            <a:t> s</a:t>
          </a:r>
          <a:r>
            <a:rPr lang="vi-VN" sz="3600" kern="1200" dirty="0" smtClean="0"/>
            <a:t>ản </a:t>
          </a:r>
          <a:r>
            <a:rPr lang="en-US" sz="3600" kern="1200" dirty="0" err="1" smtClean="0"/>
            <a:t>phẩm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3449323"/>
        <a:ext cx="7565310" cy="997249"/>
      </dsp:txXfrm>
    </dsp:sp>
    <dsp:sp modelId="{12864A50-2F57-404B-B877-B58353EF7FB0}">
      <dsp:nvSpPr>
        <dsp:cNvPr id="0" name=""/>
        <dsp:cNvSpPr/>
      </dsp:nvSpPr>
      <dsp:spPr>
        <a:xfrm>
          <a:off x="304808" y="3505194"/>
          <a:ext cx="912066" cy="83820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45893069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11,12)</a:t>
            </a:r>
            <a:endParaRPr lang="en-US" sz="48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cân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NPL.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/>
              <a:t>may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NPL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22707799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76424" y="2928372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19200" y="12192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990600" y="4687669"/>
            <a:ext cx="914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219200" y="2935069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9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smtClean="0"/>
              <a:t>    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chuẩn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yêu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cầu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hàng</a:t>
            </a:r>
            <a:r>
              <a:rPr lang="en-US" sz="2800" dirty="0" smtClean="0"/>
              <a:t>. </a:t>
            </a:r>
          </a:p>
          <a:p>
            <a:pPr marL="0" indent="0" algn="just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</a:t>
            </a:r>
            <a:r>
              <a:rPr lang="en-US" sz="2800" dirty="0" err="1" smtClean="0"/>
              <a:t>Vì</a:t>
            </a:r>
            <a:r>
              <a:rPr lang="en-US" sz="2800" dirty="0" smtClean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may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.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/>
              <a:t>8.1. </a:t>
            </a:r>
            <a:r>
              <a:rPr lang="en-US" sz="2200" dirty="0" err="1"/>
              <a:t>Tài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kỹ</a:t>
            </a:r>
            <a:r>
              <a:rPr lang="en-US" sz="2200" dirty="0"/>
              <a:t> </a:t>
            </a:r>
            <a:r>
              <a:rPr lang="en-US" sz="2200" dirty="0" err="1"/>
              <a:t>thuật</a:t>
            </a:r>
            <a:r>
              <a:rPr lang="en-US" sz="2200" dirty="0"/>
              <a:t> </a:t>
            </a:r>
            <a:r>
              <a:rPr lang="en-US" sz="2200" dirty="0" err="1"/>
              <a:t>khách</a:t>
            </a:r>
            <a:r>
              <a:rPr lang="en-US" sz="2200" dirty="0"/>
              <a:t> </a:t>
            </a:r>
            <a:r>
              <a:rPr lang="en-US" sz="2200" dirty="0" err="1" smtClean="0"/>
              <a:t>hàng</a:t>
            </a:r>
            <a:r>
              <a:rPr lang="en-US" sz="2200" dirty="0" smtClean="0"/>
              <a:t> (</a:t>
            </a:r>
            <a:r>
              <a:rPr lang="en-US" sz="2200" dirty="0" err="1" smtClean="0"/>
              <a:t>đã</a:t>
            </a:r>
            <a:r>
              <a:rPr lang="en-US" sz="2200" dirty="0" smtClean="0"/>
              <a:t> </a:t>
            </a:r>
            <a:r>
              <a:rPr lang="en-US" sz="2200" dirty="0" err="1" smtClean="0"/>
              <a:t>học</a:t>
            </a:r>
            <a:r>
              <a:rPr lang="en-US" sz="2200" dirty="0" smtClean="0"/>
              <a:t> ở </a:t>
            </a:r>
            <a:r>
              <a:rPr lang="en-US" sz="2200" dirty="0" err="1" smtClean="0"/>
              <a:t>buổi</a:t>
            </a:r>
            <a:r>
              <a:rPr lang="en-US" sz="2200" dirty="0" smtClean="0"/>
              <a:t> </a:t>
            </a:r>
            <a:r>
              <a:rPr lang="en-US" sz="2200" dirty="0" err="1" smtClean="0"/>
              <a:t>trước</a:t>
            </a:r>
            <a:r>
              <a:rPr lang="en-US" sz="2200" dirty="0" smtClean="0"/>
              <a:t>)</a:t>
            </a:r>
            <a:endParaRPr lang="en-US" sz="22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447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8.2.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hệ</a:t>
            </a:r>
            <a:r>
              <a:rPr lang="en-US" sz="3200" dirty="0" smtClean="0"/>
              <a:t> </a:t>
            </a:r>
            <a:r>
              <a:rPr lang="en-US" sz="3200" dirty="0" err="1" smtClean="0"/>
              <a:t>thống</a:t>
            </a:r>
            <a:r>
              <a:rPr lang="en-US" sz="3200" dirty="0" smtClean="0"/>
              <a:t> </a:t>
            </a:r>
            <a:r>
              <a:rPr lang="en-US" sz="3200" dirty="0" err="1" smtClean="0"/>
              <a:t>nội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kê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size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dung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may: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may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</a:t>
            </a:r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thùa</a:t>
            </a:r>
            <a:r>
              <a:rPr lang="en-US" sz="2800" dirty="0" smtClean="0"/>
              <a:t>, </a:t>
            </a:r>
            <a:r>
              <a:rPr lang="en-US" sz="2800" dirty="0" err="1" smtClean="0"/>
              <a:t>đính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nhãn</a:t>
            </a:r>
            <a:r>
              <a:rPr lang="en-US" sz="2800" dirty="0" smtClean="0"/>
              <a:t> </a:t>
            </a:r>
            <a:r>
              <a:rPr lang="en-US" sz="2800" dirty="0" err="1" smtClean="0"/>
              <a:t>mác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541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tài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thuật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những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chi </a:t>
            </a:r>
            <a:r>
              <a:rPr lang="en-US" sz="2800" dirty="0" err="1">
                <a:solidFill>
                  <a:srgbClr val="FF0000"/>
                </a:solidFill>
              </a:rPr>
              <a:t>tiết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,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trà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3127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lvl="0" algn="just"/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(do KH </a:t>
            </a:r>
            <a:r>
              <a:rPr lang="en-US" sz="2800" dirty="0" err="1"/>
              <a:t>gửi</a:t>
            </a:r>
            <a:r>
              <a:rPr lang="en-US" sz="2800" dirty="0"/>
              <a:t>)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(PP)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26313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Bố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3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tự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keo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dựng</a:t>
            </a:r>
            <a:r>
              <a:rPr lang="en-US" sz="2800" dirty="0">
                <a:solidFill>
                  <a:srgbClr val="FF0000"/>
                </a:solidFill>
              </a:rPr>
              <a:t>;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may;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840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Tách</a:t>
            </a:r>
            <a:r>
              <a:rPr lang="en-US" sz="2800" dirty="0" smtClean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chia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size (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nhãn</a:t>
            </a:r>
            <a:r>
              <a:rPr lang="en-US" sz="2800" dirty="0"/>
              <a:t> size, </a:t>
            </a:r>
            <a:r>
              <a:rPr lang="en-US" sz="2800" dirty="0" err="1"/>
              <a:t>nhãn</a:t>
            </a:r>
            <a:r>
              <a:rPr lang="en-US" sz="2800" dirty="0"/>
              <a:t> UPC,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 smtClean="0"/>
              <a:t>bài</a:t>
            </a:r>
            <a:r>
              <a:rPr lang="en-US" sz="2800" dirty="0" smtClean="0"/>
              <a:t>, </a:t>
            </a:r>
            <a:r>
              <a:rPr lang="en-US" sz="2800" dirty="0" err="1"/>
              <a:t>giá</a:t>
            </a:r>
            <a:r>
              <a:rPr lang="en-US" sz="2800" dirty="0"/>
              <a:t>,…).</a:t>
            </a:r>
          </a:p>
          <a:p>
            <a:pPr algn="just"/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: met, yards, pcs, sets,…</a:t>
            </a:r>
          </a:p>
          <a:p>
            <a:pPr algn="just"/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3557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algn="just"/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trăm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: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2% - 3%;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1% - 2%,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trăm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 0.5% - 1%.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0325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/>
              <a:t>phát</a:t>
            </a:r>
            <a:r>
              <a:rPr lang="en-US" sz="2800" dirty="0"/>
              <a:t> NPL,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NPL.</a:t>
            </a:r>
          </a:p>
          <a:p>
            <a:pPr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NPL: </a:t>
            </a:r>
            <a:r>
              <a:rPr lang="en-US" sz="2800" dirty="0" err="1"/>
              <a:t>đủ</a:t>
            </a:r>
            <a:r>
              <a:rPr lang="en-US" sz="2800" dirty="0"/>
              <a:t> hay </a:t>
            </a:r>
            <a:r>
              <a:rPr lang="en-US" sz="2800" dirty="0" err="1"/>
              <a:t>thiếu</a:t>
            </a:r>
            <a:r>
              <a:rPr lang="en-US" sz="2800" dirty="0"/>
              <a:t> so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PO,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7802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9.2.1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thông</a:t>
            </a:r>
            <a:r>
              <a:rPr lang="en-US" sz="2800" dirty="0">
                <a:solidFill>
                  <a:srgbClr val="0070C0"/>
                </a:solidFill>
              </a:rPr>
              <a:t> tin NPL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: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KH,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do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NPL </a:t>
            </a:r>
            <a:r>
              <a:rPr lang="en-US" sz="2800" dirty="0" err="1"/>
              <a:t>chậm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,…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001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9.2.1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thông</a:t>
            </a:r>
            <a:r>
              <a:rPr lang="en-US" sz="2800" dirty="0">
                <a:solidFill>
                  <a:srgbClr val="0070C0"/>
                </a:solidFill>
              </a:rPr>
              <a:t> tin NPL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: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những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báo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bố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nhận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điều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chỉnh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hợp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0248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>
                <a:solidFill>
                  <a:srgbClr val="0070C0"/>
                </a:solidFill>
              </a:rPr>
              <a:t>9.2.2 </a:t>
            </a:r>
            <a:r>
              <a:rPr lang="en-US" sz="2800" dirty="0" err="1" smtClean="0">
                <a:solidFill>
                  <a:srgbClr val="0070C0"/>
                </a:solidFill>
              </a:rPr>
              <a:t>Kiểm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soát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kế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hoạch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nhận</a:t>
            </a:r>
            <a:r>
              <a:rPr lang="en-US" sz="2800" dirty="0" smtClean="0">
                <a:solidFill>
                  <a:srgbClr val="0070C0"/>
                </a:solidFill>
              </a:rPr>
              <a:t> NPL so </a:t>
            </a:r>
            <a:r>
              <a:rPr lang="en-US" sz="2800" dirty="0" err="1" smtClean="0">
                <a:solidFill>
                  <a:srgbClr val="0070C0"/>
                </a:solidFill>
              </a:rPr>
              <a:t>với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kế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hoạch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sản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xuất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nhà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máy</a:t>
            </a:r>
            <a:r>
              <a:rPr lang="en-US" sz="2800" dirty="0" smtClean="0">
                <a:solidFill>
                  <a:srgbClr val="0070C0"/>
                </a:solidFill>
              </a:rPr>
              <a:t>:</a:t>
            </a:r>
          </a:p>
          <a:p>
            <a:pPr marL="400050" lvl="1" indent="0" algn="just">
              <a:buNone/>
            </a:pP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luôn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ưu</a:t>
            </a:r>
            <a:r>
              <a:rPr lang="en-US" dirty="0" smtClean="0"/>
              <a:t> </a:t>
            </a:r>
            <a:r>
              <a:rPr lang="en-US" dirty="0" err="1" smtClean="0"/>
              <a:t>tiên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, </a:t>
            </a:r>
            <a:r>
              <a:rPr lang="en-US" dirty="0" err="1" smtClean="0"/>
              <a:t>mọi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chậm</a:t>
            </a:r>
            <a:r>
              <a:rPr lang="en-US" dirty="0" smtClean="0"/>
              <a:t> </a:t>
            </a:r>
            <a:r>
              <a:rPr lang="en-US" dirty="0" err="1" smtClean="0"/>
              <a:t>trễ</a:t>
            </a:r>
            <a:r>
              <a:rPr lang="en-US" dirty="0" smtClean="0"/>
              <a:t> ở </a:t>
            </a:r>
            <a:r>
              <a:rPr lang="en-US" dirty="0" err="1" smtClean="0"/>
              <a:t>khâu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NPL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gây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</a:t>
            </a:r>
            <a:r>
              <a:rPr lang="en-US" dirty="0" err="1" smtClean="0"/>
              <a:t>hưởng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,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đòi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nhân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viên</a:t>
            </a:r>
            <a:r>
              <a:rPr lang="en-US" dirty="0" smtClean="0">
                <a:solidFill>
                  <a:srgbClr val="FF0000"/>
                </a:solidFill>
              </a:rPr>
              <a:t> QLĐH </a:t>
            </a:r>
            <a:r>
              <a:rPr lang="en-US" dirty="0" err="1" smtClean="0">
                <a:solidFill>
                  <a:srgbClr val="FF0000"/>
                </a:solidFill>
              </a:rPr>
              <a:t>phải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bám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giữa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sản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xuất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của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máy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với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giao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nhận</a:t>
            </a:r>
            <a:r>
              <a:rPr lang="en-US" dirty="0" smtClean="0">
                <a:solidFill>
                  <a:srgbClr val="FF0000"/>
                </a:solidFill>
              </a:rPr>
              <a:t> NPL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kịp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,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sz="2400" dirty="0" smtClean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334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9.2.3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số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lượng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nhận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NPL</a:t>
            </a:r>
          </a:p>
          <a:p>
            <a:pPr marL="400050" lvl="1" indent="0" algn="just">
              <a:buNone/>
            </a:pP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NPL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kho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đếm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0734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>
                <a:solidFill>
                  <a:srgbClr val="0070C0"/>
                </a:solidFill>
              </a:rPr>
              <a:t>9.2.4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chất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lượng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nhận</a:t>
            </a:r>
            <a:r>
              <a:rPr lang="en-US" sz="2800" dirty="0">
                <a:solidFill>
                  <a:srgbClr val="0070C0"/>
                </a:solidFill>
              </a:rPr>
              <a:t> NPL</a:t>
            </a:r>
          </a:p>
          <a:p>
            <a:pPr marL="400050" lvl="1" indent="0" algn="just">
              <a:buNone/>
            </a:pP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NPL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trà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duyệt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email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ngay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lỗi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hay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trăm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hư</a:t>
            </a:r>
            <a:r>
              <a:rPr lang="en-US" dirty="0"/>
              <a:t>, </a:t>
            </a:r>
            <a:r>
              <a:rPr lang="en-US" dirty="0" err="1">
                <a:solidFill>
                  <a:srgbClr val="FF0000"/>
                </a:solidFill>
              </a:rPr>
              <a:t>kèm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theo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hình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chụp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và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gửi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mẫu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thật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làm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bằng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chứng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báo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lên</a:t>
            </a:r>
            <a:r>
              <a:rPr lang="en-US" dirty="0">
                <a:solidFill>
                  <a:srgbClr val="FF0000"/>
                </a:solidFill>
              </a:rPr>
              <a:t> NCC, KH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chờ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hay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bù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1902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9.2.5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định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mức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sử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dụng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thực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tế</a:t>
            </a:r>
            <a:endParaRPr lang="en-US" sz="28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quyết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bởi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</a:t>
            </a:r>
            <a:r>
              <a:rPr lang="en-US" sz="2800" dirty="0">
                <a:solidFill>
                  <a:srgbClr val="FF0000"/>
                </a:solidFill>
              </a:rPr>
              <a:t> con </a:t>
            </a:r>
            <a:r>
              <a:rPr lang="en-US" sz="2800" dirty="0" err="1">
                <a:solidFill>
                  <a:srgbClr val="FF0000"/>
                </a:solidFill>
              </a:rPr>
              <a:t>người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tùy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thuộc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ty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thể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hiện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qua:</a:t>
            </a: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nghệ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Tay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nghề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đội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thuật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chuyền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trưởng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chức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lý</a:t>
            </a:r>
            <a:endParaRPr lang="en-US" sz="2800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2032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9.2.5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định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mức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sử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dụng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thực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tế</a:t>
            </a:r>
            <a:endParaRPr lang="en-US" sz="28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viền</a:t>
            </a:r>
            <a:r>
              <a:rPr lang="en-US" sz="2800" dirty="0"/>
              <a:t> </a:t>
            </a:r>
            <a:r>
              <a:rPr lang="en-US" sz="2800" dirty="0" err="1"/>
              <a:t>xéo</a:t>
            </a:r>
            <a:r>
              <a:rPr lang="en-US" sz="2800" dirty="0"/>
              <a:t> (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/>
              <a:t>mối</a:t>
            </a:r>
            <a:r>
              <a:rPr lang="en-US" sz="2800" dirty="0"/>
              <a:t> </a:t>
            </a:r>
            <a:r>
              <a:rPr lang="en-US" sz="2800" dirty="0" err="1"/>
              <a:t>nối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303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9.2.5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định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mức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sử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dụng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thực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tế</a:t>
            </a:r>
            <a:endParaRPr lang="en-US" sz="28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in, </a:t>
            </a:r>
            <a:r>
              <a:rPr lang="en-US" sz="2800" dirty="0" err="1" smtClean="0"/>
              <a:t>thêu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PO.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size (size 3 </a:t>
            </a:r>
            <a:r>
              <a:rPr lang="en-US" sz="2800" dirty="0" err="1"/>
              <a:t>đến</a:t>
            </a:r>
            <a:r>
              <a:rPr lang="en-US" sz="2800" dirty="0"/>
              <a:t> 15),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nhóm</a:t>
            </a:r>
            <a:r>
              <a:rPr lang="en-US" sz="2800" dirty="0"/>
              <a:t> size (petti, missy, woman).</a:t>
            </a:r>
          </a:p>
          <a:p>
            <a:pPr marL="0" lvl="0" indent="0" algn="just">
              <a:buNone/>
            </a:pP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1466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9.2.5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định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mức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sử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dụng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thực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tế</a:t>
            </a:r>
            <a:endParaRPr lang="en-US" sz="28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hàng</a:t>
            </a:r>
            <a:r>
              <a:rPr lang="en-US" sz="2800" dirty="0"/>
              <a:t> chia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may (</a:t>
            </a:r>
            <a:r>
              <a:rPr lang="en-US" sz="2800" dirty="0" err="1"/>
              <a:t>hơn</a:t>
            </a:r>
            <a:r>
              <a:rPr lang="en-US" sz="2800" dirty="0"/>
              <a:t> 3 </a:t>
            </a:r>
            <a:r>
              <a:rPr lang="en-US" sz="2800" dirty="0" err="1"/>
              <a:t>chuyền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Diện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, </a:t>
            </a:r>
            <a:r>
              <a:rPr lang="en-US" sz="2800" dirty="0" err="1"/>
              <a:t>lớn</a:t>
            </a:r>
            <a:r>
              <a:rPr lang="en-US" sz="2800" dirty="0"/>
              <a:t> (</a:t>
            </a:r>
            <a:r>
              <a:rPr lang="en-US" sz="2800" dirty="0" err="1"/>
              <a:t>áo</a:t>
            </a:r>
            <a:r>
              <a:rPr lang="en-US" sz="2800" dirty="0"/>
              <a:t> </a:t>
            </a:r>
            <a:r>
              <a:rPr lang="en-US" sz="2800" dirty="0" err="1"/>
              <a:t>đầm</a:t>
            </a:r>
            <a:r>
              <a:rPr lang="en-US" sz="2800" dirty="0"/>
              <a:t>, </a:t>
            </a:r>
            <a:r>
              <a:rPr lang="en-US" sz="2800" dirty="0" err="1"/>
              <a:t>quần</a:t>
            </a:r>
            <a:r>
              <a:rPr lang="en-US" sz="2800" dirty="0"/>
              <a:t> </a:t>
            </a:r>
            <a:r>
              <a:rPr lang="en-US" sz="2800" dirty="0" err="1"/>
              <a:t>tây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06720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bắt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cuộc</a:t>
            </a:r>
            <a:r>
              <a:rPr lang="en-US" sz="2800" dirty="0"/>
              <a:t> </a:t>
            </a:r>
            <a:r>
              <a:rPr lang="en-US" sz="2800" dirty="0" err="1"/>
              <a:t>họp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bám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xong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7250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8307" y="23622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KHSX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KHSX </a:t>
            </a:r>
            <a:r>
              <a:rPr lang="en-US" sz="2800" dirty="0" err="1"/>
              <a:t>và</a:t>
            </a:r>
            <a:r>
              <a:rPr lang="en-US" sz="2800" dirty="0"/>
              <a:t> QLĐH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dữ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giúp</a:t>
            </a:r>
            <a:r>
              <a:rPr lang="en-US" sz="2800" dirty="0"/>
              <a:t> QLĐH </a:t>
            </a:r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sẵn</a:t>
            </a:r>
            <a:r>
              <a:rPr lang="en-US" sz="2800" dirty="0"/>
              <a:t> </a:t>
            </a:r>
            <a:r>
              <a:rPr lang="en-US" sz="2800" dirty="0" err="1"/>
              <a:t>sàng</a:t>
            </a:r>
            <a:r>
              <a:rPr lang="en-US" sz="2800" dirty="0"/>
              <a:t> hay </a:t>
            </a:r>
            <a:r>
              <a:rPr lang="en-US" sz="2800" dirty="0" err="1"/>
              <a:t>chưa</a:t>
            </a:r>
            <a:r>
              <a:rPr lang="en-US" sz="2800" dirty="0"/>
              <a:t>,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1371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10.1 </a:t>
            </a:r>
            <a:r>
              <a:rPr lang="en-US" sz="3200" dirty="0" err="1"/>
              <a:t>Kiểm</a:t>
            </a:r>
            <a:r>
              <a:rPr lang="en-US" sz="3200" dirty="0"/>
              <a:t> </a:t>
            </a:r>
            <a:r>
              <a:rPr lang="en-US" sz="3200" dirty="0" err="1"/>
              <a:t>tra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nhất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,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(KHSX)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r>
              <a:rPr lang="en-US" sz="3200" dirty="0"/>
              <a:t> – Production Plan: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6701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bắt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khâu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10.2  </a:t>
            </a:r>
            <a:r>
              <a:rPr lang="en-US" sz="3200" dirty="0" err="1"/>
              <a:t>Họp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2596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ở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qua: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in/</a:t>
            </a:r>
            <a:r>
              <a:rPr lang="en-US" sz="2800" dirty="0" err="1"/>
              <a:t>thêu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(input).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(output).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10.3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tiến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4077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958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ở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qua:</a:t>
            </a:r>
          </a:p>
          <a:p>
            <a:pPr lvl="0" algn="just"/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trợ</a:t>
            </a:r>
            <a:r>
              <a:rPr lang="en-US" sz="2800" dirty="0"/>
              <a:t>: </a:t>
            </a:r>
            <a:r>
              <a:rPr lang="en-US" sz="2800" dirty="0" err="1"/>
              <a:t>khuy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khâu</a:t>
            </a:r>
            <a:r>
              <a:rPr lang="en-US" sz="2800" dirty="0"/>
              <a:t> </a:t>
            </a:r>
            <a:r>
              <a:rPr lang="en-US" sz="2800" dirty="0" err="1"/>
              <a:t>móc</a:t>
            </a:r>
            <a:r>
              <a:rPr lang="en-US" sz="2800" dirty="0"/>
              <a:t>,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móc</a:t>
            </a:r>
            <a:r>
              <a:rPr lang="en-US" sz="2800" dirty="0"/>
              <a:t>,…</a:t>
            </a:r>
          </a:p>
          <a:p>
            <a:pPr lvl="0" algn="just"/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wash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ủi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10.3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tiến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9212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cân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soát</a:t>
            </a:r>
            <a:r>
              <a:rPr lang="en-US" dirty="0" smtClean="0"/>
              <a:t> NPL.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 </a:t>
            </a:r>
            <a:r>
              <a:rPr lang="en-US" sz="2800" dirty="0" err="1" smtClean="0"/>
              <a:t>nữ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phục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hành</a:t>
            </a:r>
            <a:r>
              <a:rPr lang="en-US" sz="2800" dirty="0" smtClean="0"/>
              <a:t> (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xanh</a:t>
            </a:r>
            <a:r>
              <a:rPr lang="en-US" sz="2800" dirty="0" smtClean="0"/>
              <a:t>)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CĐ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, </a:t>
            </a:r>
            <a:r>
              <a:rPr lang="en-US" sz="2800" dirty="0" smtClean="0"/>
              <a:t>SV</a:t>
            </a:r>
            <a:r>
              <a:rPr lang="en-US" sz="2800" dirty="0" smtClean="0"/>
              <a:t> </a:t>
            </a:r>
            <a:r>
              <a:rPr lang="en-US" sz="2800" dirty="0" err="1" smtClean="0"/>
              <a:t>hãy</a:t>
            </a:r>
            <a:r>
              <a:rPr lang="en-US" sz="2800" dirty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may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(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 smtClean="0"/>
              <a:t>xuất</a:t>
            </a:r>
            <a:r>
              <a:rPr lang="en-US" sz="2800" dirty="0" smtClean="0"/>
              <a:t>),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gợi</a:t>
            </a:r>
            <a:r>
              <a:rPr lang="en-US" sz="2800" dirty="0" smtClean="0"/>
              <a:t> ý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75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eaLnBrk="1" hangingPunct="1"/>
            <a:r>
              <a:rPr lang="en-US" sz="3600" i="1" dirty="0" err="1"/>
              <a:t>Bài</a:t>
            </a:r>
            <a:r>
              <a:rPr lang="en-US" sz="3600" i="1" dirty="0"/>
              <a:t> </a:t>
            </a:r>
            <a:r>
              <a:rPr lang="en-US" sz="3600" i="1" dirty="0" err="1"/>
              <a:t>tập</a:t>
            </a:r>
            <a:endParaRPr lang="en-US" sz="34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202990"/>
              </p:ext>
            </p:extLst>
          </p:nvPr>
        </p:nvGraphicFramePr>
        <p:xfrm>
          <a:off x="685800" y="1371600"/>
          <a:ext cx="8153400" cy="42488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19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819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Tên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bước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công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việc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Dụng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cụ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Ghi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chú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…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Tra</a:t>
                      </a: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bâu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vào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thân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Gồm</a:t>
                      </a:r>
                      <a:r>
                        <a:rPr lang="en-US" sz="18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: may </a:t>
                      </a:r>
                      <a:r>
                        <a:rPr lang="en-US" sz="18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lộn</a:t>
                      </a:r>
                      <a:r>
                        <a:rPr lang="en-US" sz="18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và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diễu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lá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bâu</a:t>
                      </a:r>
                      <a:r>
                        <a:rPr lang="en-US" sz="18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,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diễu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chân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bâu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,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cặp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lá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3</a:t>
                      </a:r>
                      <a:endParaRPr lang="en-US" sz="18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…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10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Ủi</a:t>
                      </a: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thành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phẩm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042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Lập</a:t>
            </a:r>
            <a:r>
              <a:rPr lang="en-US" dirty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smtClean="0"/>
              <a:t>may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sẵn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4764</TotalTime>
  <Words>2318</Words>
  <Application>Microsoft Office PowerPoint</Application>
  <PresentationFormat>On-screen Show (4:3)</PresentationFormat>
  <Paragraphs>233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871TGp_picture_light_ani</vt:lpstr>
      <vt:lpstr>KIỂM TRA BÀI CŨ</vt:lpstr>
      <vt:lpstr>GV: PHẠM T T THÚY</vt:lpstr>
      <vt:lpstr>MỤC TIÊU</vt:lpstr>
      <vt:lpstr>NỘI DUNG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10. Theo dõi chất lượng sản phẩm</vt:lpstr>
      <vt:lpstr>10. Theo dõi chất lượng sản phẩm</vt:lpstr>
      <vt:lpstr>10. Theo dõi chất lượng sản phẩm</vt:lpstr>
      <vt:lpstr>10. Theo dõi chất lượng sản phẩm</vt:lpstr>
      <vt:lpstr>10. Theo dõi chất lượng sản phẩm</vt:lpstr>
      <vt:lpstr>TỔNG KẾT BÀI</vt:lpstr>
      <vt:lpstr>Bài tập</vt:lpstr>
      <vt:lpstr>Bài tập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268</cp:revision>
  <dcterms:created xsi:type="dcterms:W3CDTF">2013-12-02T23:45:18Z</dcterms:created>
  <dcterms:modified xsi:type="dcterms:W3CDTF">2020-06-10T04:17:54Z</dcterms:modified>
</cp:coreProperties>
</file>